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fZ6XCyjyzRfDYPXeFKa5Gysan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16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1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1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1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1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16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9" name="Google Shape;69;p2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21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unity3d.com/Manual/ComputingNormalPerpendicularVector.html" TargetMode="External"/><Relationship Id="rId4" Type="http://schemas.openxmlformats.org/officeDocument/2006/relationships/hyperlink" Target="https://makeagif.com/gif/-DSgeY5" TargetMode="External"/><Relationship Id="rId5" Type="http://schemas.openxmlformats.org/officeDocument/2006/relationships/hyperlink" Target="https://tenor.com/view/boy-thinking-deliberate-determine-envisioning-gif-15112786" TargetMode="External"/><Relationship Id="rId6" Type="http://schemas.openxmlformats.org/officeDocument/2006/relationships/hyperlink" Target="https://gfycat.com/gifs/search/unmanned" TargetMode="External"/><Relationship Id="rId7" Type="http://schemas.openxmlformats.org/officeDocument/2006/relationships/hyperlink" Target="https://www.pinterest.com/pin/44705270049755639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3832156" y="1376413"/>
            <a:ext cx="27242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Final Graduation Project</a:t>
            </a:r>
            <a:endParaRPr/>
          </a:p>
        </p:txBody>
      </p:sp>
      <p:pic>
        <p:nvPicPr>
          <p:cNvPr descr="Une image contenant dessin, pièce, assiette, signe&#10;&#10;Description générée avec un niveau de confiance très élevé" id="148" name="Google Shape;1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680" y="40502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/>
        </p:nvSpPr>
        <p:spPr>
          <a:xfrm>
            <a:off x="1679002" y="2166424"/>
            <a:ext cx="70305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Obstacle Detection for Mobile Robots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2156080" y="3129325"/>
            <a:ext cx="47500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Host organization: Université de Sherbrooke</a:t>
            </a:r>
            <a:endParaRPr/>
          </a:p>
        </p:txBody>
      </p:sp>
      <p:sp>
        <p:nvSpPr>
          <p:cNvPr id="151" name="Google Shape;151;p1"/>
          <p:cNvSpPr txBox="1"/>
          <p:nvPr/>
        </p:nvSpPr>
        <p:spPr>
          <a:xfrm>
            <a:off x="2156080" y="4365862"/>
            <a:ext cx="33842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Elaborated by: Khouloud SAADI</a:t>
            </a:r>
            <a:endParaRPr/>
          </a:p>
        </p:txBody>
      </p:sp>
      <p:sp>
        <p:nvSpPr>
          <p:cNvPr id="152" name="Google Shape;152;p1"/>
          <p:cNvSpPr txBox="1"/>
          <p:nvPr/>
        </p:nvSpPr>
        <p:spPr>
          <a:xfrm>
            <a:off x="2156080" y="5027639"/>
            <a:ext cx="4575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 by: Prof. Djemel ZIOU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Prof. Riadh BEN ABDALLAH</a:t>
            </a:r>
            <a:endParaRPr/>
          </a:p>
        </p:txBody>
      </p:sp>
      <p:sp>
        <p:nvSpPr>
          <p:cNvPr id="153" name="Google Shape;153;p1"/>
          <p:cNvSpPr txBox="1"/>
          <p:nvPr/>
        </p:nvSpPr>
        <p:spPr>
          <a:xfrm>
            <a:off x="3527968" y="6448166"/>
            <a:ext cx="25542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Academic Year 2019/2020</a:t>
            </a:r>
            <a:endParaRPr/>
          </a:p>
        </p:txBody>
      </p:sp>
      <p:pic>
        <p:nvPicPr>
          <p:cNvPr descr="Une image contenant signe&#10;&#10;Description générée avec un niveau de confiance très élevé" id="154" name="Google Shape;1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4259" y="3475931"/>
            <a:ext cx="2254370" cy="88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>
            <p:ph type="title"/>
          </p:nvPr>
        </p:nvSpPr>
        <p:spPr>
          <a:xfrm>
            <a:off x="251791" y="116481"/>
            <a:ext cx="8596668" cy="1155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Calcul des vecteurs normaux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794453" y="1542032"/>
            <a:ext cx="93957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vecteur normal d'un point dans un nuage 3D est le vecteur normal de la surface définie par le point et ses voisins les plus proches.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 flipH="1" rot="10800000">
            <a:off x="198105" y="1643270"/>
            <a:ext cx="596348" cy="894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Une image contenant skiant&#10;&#10;Description générée automatiquement" id="264" name="Google Shape;2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322" y="2662524"/>
            <a:ext cx="4917890" cy="31276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10"/>
          <p:cNvSpPr txBox="1"/>
          <p:nvPr/>
        </p:nvSpPr>
        <p:spPr>
          <a:xfrm>
            <a:off x="235747" y="2946719"/>
            <a:ext cx="3860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plan peut défini seulement par 3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251791" y="3594544"/>
            <a:ext cx="52774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vecteur normal du point a(x, y, z) obtenu de cette façon: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Déterminez les 2 points les plus proches de a (x, y, z)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Calculez les vecteurs ab "ob-oa" et ac "oc-oa"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La normale est le produit vectoriel entre ab et ac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/>
          <p:nvPr>
            <p:ph type="title"/>
          </p:nvPr>
        </p:nvSpPr>
        <p:spPr>
          <a:xfrm>
            <a:off x="0" y="156238"/>
            <a:ext cx="8596668" cy="1155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Obstacle detection</a:t>
            </a:r>
            <a:endParaRPr/>
          </a:p>
        </p:txBody>
      </p:sp>
      <p:pic>
        <p:nvPicPr>
          <p:cNvPr descr="Une image contenant carte, skiant, air, homme&#10;&#10;Description générée automatiquement" id="272" name="Google Shape;2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143" y="1517064"/>
            <a:ext cx="6018729" cy="39458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3" name="Google Shape;273;p11"/>
          <p:cNvCxnSpPr/>
          <p:nvPr/>
        </p:nvCxnSpPr>
        <p:spPr>
          <a:xfrm>
            <a:off x="6669009" y="2848493"/>
            <a:ext cx="909634" cy="1107055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1"/>
          <p:cNvCxnSpPr/>
          <p:nvPr/>
        </p:nvCxnSpPr>
        <p:spPr>
          <a:xfrm>
            <a:off x="6559793" y="3489981"/>
            <a:ext cx="1073426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11"/>
          <p:cNvSpPr/>
          <p:nvPr/>
        </p:nvSpPr>
        <p:spPr>
          <a:xfrm rot="-6951194">
            <a:off x="6918688" y="3000804"/>
            <a:ext cx="440622" cy="763568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715617" y="25709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612923">
            <a:off x="6411768" y="3163223"/>
            <a:ext cx="442653" cy="18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1"/>
          <p:cNvSpPr txBox="1"/>
          <p:nvPr/>
        </p:nvSpPr>
        <p:spPr>
          <a:xfrm>
            <a:off x="290737" y="1772800"/>
            <a:ext cx="3788538" cy="13378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390" l="-1448" r="0" t="-9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79" name="Google Shape;279;p11"/>
          <p:cNvSpPr txBox="1"/>
          <p:nvPr/>
        </p:nvSpPr>
        <p:spPr>
          <a:xfrm>
            <a:off x="316453" y="3747333"/>
            <a:ext cx="3318537" cy="14773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-1653" r="-916" t="-24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807982" y="5861327"/>
            <a:ext cx="99245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L'hyperparamètre θ doit être utilisé bien choisi, en tenant compte des caractéristiques du sol (terrain, chambre…)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383912" y="5979732"/>
            <a:ext cx="424070" cy="1325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2" name="Google Shape;282;p11"/>
          <p:cNvCxnSpPr/>
          <p:nvPr/>
        </p:nvCxnSpPr>
        <p:spPr>
          <a:xfrm flipH="1">
            <a:off x="6669009" y="2848493"/>
            <a:ext cx="187130" cy="16935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11"/>
          <p:cNvCxnSpPr/>
          <p:nvPr/>
        </p:nvCxnSpPr>
        <p:spPr>
          <a:xfrm flipH="1">
            <a:off x="6821409" y="3017843"/>
            <a:ext cx="162487" cy="1524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11"/>
          <p:cNvCxnSpPr/>
          <p:nvPr/>
        </p:nvCxnSpPr>
        <p:spPr>
          <a:xfrm flipH="1">
            <a:off x="7031724" y="3222482"/>
            <a:ext cx="150954" cy="145537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11"/>
          <p:cNvCxnSpPr/>
          <p:nvPr/>
        </p:nvCxnSpPr>
        <p:spPr>
          <a:xfrm flipH="1">
            <a:off x="7182678" y="3378942"/>
            <a:ext cx="205594" cy="158427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>
            <p:ph type="title"/>
          </p:nvPr>
        </p:nvSpPr>
        <p:spPr>
          <a:xfrm>
            <a:off x="0" y="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Result</a:t>
            </a:r>
            <a:endParaRPr/>
          </a:p>
        </p:txBody>
      </p:sp>
      <p:pic>
        <p:nvPicPr>
          <p:cNvPr id="291" name="Google Shape;2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963" y="998837"/>
            <a:ext cx="6714374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0" y="1320800"/>
            <a:ext cx="25616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Ps: Obstacles sont marké par des points noirs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>
            <p:ph type="title"/>
          </p:nvPr>
        </p:nvSpPr>
        <p:spPr>
          <a:xfrm>
            <a:off x="0" y="156238"/>
            <a:ext cx="8596668" cy="11557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Refrences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1333502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99" name="Google Shape;299;p14"/>
          <p:cNvSpPr txBox="1"/>
          <p:nvPr/>
        </p:nvSpPr>
        <p:spPr>
          <a:xfrm>
            <a:off x="272338" y="1311965"/>
            <a:ext cx="8324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https://docs.unity3d.com/Manual/ComputingNormalPerpendicularVector.html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14"/>
          <p:cNvSpPr txBox="1"/>
          <p:nvPr/>
        </p:nvSpPr>
        <p:spPr>
          <a:xfrm>
            <a:off x="272338" y="1791257"/>
            <a:ext cx="3845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https://makeagif.com/gif/-DSgeY5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272338" y="2345255"/>
            <a:ext cx="90537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https://tenor.com/view/boy-thinking-deliberate-determine-envisioning-gif-15112786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272338" y="2899253"/>
            <a:ext cx="4671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https://gfycat.com/gifs/search/unmanned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272338" y="3429000"/>
            <a:ext cx="5951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https://www.pinterest.com/pin/447052700497556390/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"/>
          <p:cNvSpPr txBox="1"/>
          <p:nvPr>
            <p:ph type="title"/>
          </p:nvPr>
        </p:nvSpPr>
        <p:spPr>
          <a:xfrm>
            <a:off x="1333502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Introduction</a:t>
            </a:r>
            <a:endParaRPr/>
          </a:p>
        </p:txBody>
      </p:sp>
      <p:sp>
        <p:nvSpPr>
          <p:cNvPr id="161" name="Google Shape;161;p2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"/>
          <p:cNvSpPr txBox="1"/>
          <p:nvPr>
            <p:ph idx="1" type="body"/>
          </p:nvPr>
        </p:nvSpPr>
        <p:spPr>
          <a:xfrm>
            <a:off x="1333502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Avec le développement des capteurs et technologies numériques (IA, robotique, ingénierie de l'information), un robot peut: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Obtenez des informations sur l'environnement.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Travailler pendant une longue période sans intervention humaine.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fr-FR"/>
              <a:t>                   </a:t>
            </a:r>
            <a:r>
              <a:rPr lang="fr-FR">
                <a:latin typeface="Arial"/>
                <a:ea typeface="Arial"/>
                <a:cs typeface="Arial"/>
                <a:sym typeface="Arial"/>
              </a:rPr>
              <a:t>Robots autonomes</a:t>
            </a:r>
            <a:endParaRPr/>
          </a:p>
          <a:p>
            <a:pPr indent="-194310" lvl="0" marL="285750" rtl="0" algn="l"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163" name="Google Shape;163;p2"/>
          <p:cNvSpPr/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"/>
          <p:cNvCxnSpPr/>
          <p:nvPr/>
        </p:nvCxnSpPr>
        <p:spPr>
          <a:xfrm>
            <a:off x="2080450" y="3843130"/>
            <a:ext cx="424211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Une image contenant bâtiment, route, sport, extérieur&#10;&#10;Description générée avec un niveau de confiance très élevé" id="165" name="Google Shape;1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075" y="4533533"/>
            <a:ext cx="2211238" cy="1341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extérieur, train, herbe, voie&#10;&#10;Description générée avec un niveau de confiance très élevé" id="166" name="Google Shape;1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218" y="4430375"/>
            <a:ext cx="2178170" cy="1444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intérieur, bâtiment, rouge, pièce&#10;&#10;Description générée avec un niveau de confiance très élevé" id="167" name="Google Shape;16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0319" y="4432892"/>
            <a:ext cx="2498785" cy="144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1333502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Introduction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3"/>
          <p:cNvCxnSpPr/>
          <p:nvPr/>
        </p:nvCxnSpPr>
        <p:spPr>
          <a:xfrm>
            <a:off x="5366793" y="2305878"/>
            <a:ext cx="424211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3"/>
          <p:cNvSpPr/>
          <p:nvPr/>
        </p:nvSpPr>
        <p:spPr>
          <a:xfrm>
            <a:off x="5876958" y="2160589"/>
            <a:ext cx="53867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détection d'obstacles est une tâche très importante pour que les robots autonomes accomplissent leurs missions.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328" y="1930400"/>
            <a:ext cx="4310721" cy="323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/>
        </p:nvSpPr>
        <p:spPr>
          <a:xfrm>
            <a:off x="1569493" y="450375"/>
            <a:ext cx="22685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Contentes</a:t>
            </a:r>
            <a:endParaRPr sz="36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5"/>
          <p:cNvSpPr txBox="1"/>
          <p:nvPr>
            <p:ph type="title"/>
          </p:nvPr>
        </p:nvSpPr>
        <p:spPr>
          <a:xfrm>
            <a:off x="988946" y="17672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Qu'est-ce qu'un obstacle?</a:t>
            </a:r>
            <a:endParaRPr/>
          </a:p>
        </p:txBody>
      </p:sp>
      <p:sp>
        <p:nvSpPr>
          <p:cNvPr id="190" name="Google Shape;190;p5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"/>
          <p:cNvSpPr/>
          <p:nvPr/>
        </p:nvSpPr>
        <p:spPr>
          <a:xfrm flipH="1">
            <a:off x="11743267" y="4013200"/>
            <a:ext cx="448733" cy="28448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542197" y="1930400"/>
            <a:ext cx="45688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Pour définir un obstacle, il faut prendre en compte: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2057476" y="2480354"/>
            <a:ext cx="41472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Terrains (champ, salle, laboratoire ...)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Caractéristiques du robot (géant, petit ...)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1542197" y="3288226"/>
            <a:ext cx="16930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Exemple: Couloir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27" y="2942019"/>
            <a:ext cx="4265503" cy="36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2400518" y="3796057"/>
            <a:ext cx="3557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Obstacles: murs, hommes, vase, fenêtre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0082" y="121089"/>
            <a:ext cx="977022" cy="97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326337" y="14915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La définition mathématique d'un obstacle</a:t>
            </a:r>
            <a:endParaRPr/>
          </a:p>
        </p:txBody>
      </p:sp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1333502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160589"/>
            <a:ext cx="4883175" cy="322745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6216677" y="2769705"/>
            <a:ext cx="38522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Vecteurs bleus: sont les vecteurs normaux (vecteurs unitaires) d'une surface donnée.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pas un obstacle : n. Y≈1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un obstacle:     n. Y&lt;&lt;&lt;&lt;1</a:t>
            </a:r>
            <a:endParaRPr/>
          </a:p>
        </p:txBody>
      </p:sp>
      <p:cxnSp>
        <p:nvCxnSpPr>
          <p:cNvPr id="206" name="Google Shape;206;p6"/>
          <p:cNvCxnSpPr/>
          <p:nvPr/>
        </p:nvCxnSpPr>
        <p:spPr>
          <a:xfrm>
            <a:off x="8110330" y="3578087"/>
            <a:ext cx="18553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6"/>
          <p:cNvCxnSpPr/>
          <p:nvPr/>
        </p:nvCxnSpPr>
        <p:spPr>
          <a:xfrm>
            <a:off x="8401878" y="3578087"/>
            <a:ext cx="212035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6"/>
          <p:cNvCxnSpPr/>
          <p:nvPr/>
        </p:nvCxnSpPr>
        <p:spPr>
          <a:xfrm flipH="1" rot="10800000">
            <a:off x="7957283" y="3869631"/>
            <a:ext cx="185530" cy="1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p6"/>
          <p:cNvCxnSpPr/>
          <p:nvPr/>
        </p:nvCxnSpPr>
        <p:spPr>
          <a:xfrm flipH="1" rot="10800000">
            <a:off x="8203095" y="3869631"/>
            <a:ext cx="185530" cy="2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0" name="Google Shape;210;p6"/>
          <p:cNvSpPr txBox="1"/>
          <p:nvPr/>
        </p:nvSpPr>
        <p:spPr>
          <a:xfrm>
            <a:off x="6674749" y="4607002"/>
            <a:ext cx="36745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Pour appliquer cette technique: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Nous avons besoin de la représentation en nuage de points 3D de la scène,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6096000" y="4683871"/>
            <a:ext cx="622852" cy="1722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/>
          <p:nvPr>
            <p:ph type="title"/>
          </p:nvPr>
        </p:nvSpPr>
        <p:spPr>
          <a:xfrm>
            <a:off x="549448" y="26194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Génération de nuages de points 3D</a:t>
            </a:r>
            <a:endParaRPr/>
          </a:p>
        </p:txBody>
      </p:sp>
      <p:sp>
        <p:nvSpPr>
          <p:cNvPr id="217" name="Google Shape;217;p7"/>
          <p:cNvSpPr txBox="1"/>
          <p:nvPr/>
        </p:nvSpPr>
        <p:spPr>
          <a:xfrm>
            <a:off x="1383674" y="3761133"/>
            <a:ext cx="1951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Capteur: Kinect v2.0</a:t>
            </a:r>
            <a:endParaRPr/>
          </a:p>
        </p:txBody>
      </p:sp>
      <p:cxnSp>
        <p:nvCxnSpPr>
          <p:cNvPr id="218" name="Google Shape;218;p7"/>
          <p:cNvCxnSpPr/>
          <p:nvPr/>
        </p:nvCxnSpPr>
        <p:spPr>
          <a:xfrm flipH="1" rot="10800000">
            <a:off x="4484074" y="3161508"/>
            <a:ext cx="718678" cy="58751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7"/>
          <p:cNvCxnSpPr/>
          <p:nvPr/>
        </p:nvCxnSpPr>
        <p:spPr>
          <a:xfrm>
            <a:off x="4484074" y="3810547"/>
            <a:ext cx="769440" cy="479603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7"/>
          <p:cNvSpPr/>
          <p:nvPr/>
        </p:nvSpPr>
        <p:spPr>
          <a:xfrm flipH="1" rot="1268619">
            <a:off x="1398413" y="4136313"/>
            <a:ext cx="86669" cy="5478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358745" y="4762748"/>
            <a:ext cx="19415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capteur peu cher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 flipH="1" rot="-1813495">
            <a:off x="3156553" y="4132242"/>
            <a:ext cx="86669" cy="5478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2962231" y="4762748"/>
            <a:ext cx="21731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 de calcul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cher comme les caméras stéréo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intérieur, équipement électronique, assis, noir&#10;&#10;Description générée automatiquement" id="224" name="Google Shape;2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40971"/>
            <a:ext cx="380186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2424" y="1058332"/>
            <a:ext cx="2704347" cy="242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5765" y="3917157"/>
            <a:ext cx="2853305" cy="242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>
            <a:off x="525119" y="156238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Trebuchet MS"/>
              <a:buNone/>
            </a:pPr>
            <a:r>
              <a:rPr lang="fr-FR">
                <a:solidFill>
                  <a:srgbClr val="7F7F7F"/>
                </a:solidFill>
              </a:rPr>
              <a:t>Génération de nuages de points 3D</a:t>
            </a:r>
            <a:endParaRPr/>
          </a:p>
        </p:txBody>
      </p:sp>
      <p:sp>
        <p:nvSpPr>
          <p:cNvPr id="232" name="Google Shape;232;p8"/>
          <p:cNvSpPr txBox="1"/>
          <p:nvPr>
            <p:ph idx="1" type="body"/>
          </p:nvPr>
        </p:nvSpPr>
        <p:spPr>
          <a:xfrm>
            <a:off x="1333502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1333502" y="1357688"/>
            <a:ext cx="77839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 obtenir le point P (X, Y, Z) «coordonnées du point dans la scène réel» à partir de p (x, y) «la valeur de profondeur à l'emplacement (x, y)» ???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842" y="5880978"/>
            <a:ext cx="977022" cy="9770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8"/>
          <p:cNvSpPr/>
          <p:nvPr/>
        </p:nvSpPr>
        <p:spPr>
          <a:xfrm>
            <a:off x="931646" y="1470786"/>
            <a:ext cx="397566" cy="1075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4594A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Une image contenant texte, carte&#10;&#10;Description générée automatiquement" id="236" name="Google Shape;2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1018" y="2373337"/>
            <a:ext cx="4536479" cy="34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569842" y="2485704"/>
            <a:ext cx="322364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utilisant le théoreme de Thales et la matrice des profondeurs: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c’est la distance focale de capteur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Z=P(x,y)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X= f*X/Z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Y=f*Y/Z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>
            <p:ph idx="1" type="body"/>
          </p:nvPr>
        </p:nvSpPr>
        <p:spPr>
          <a:xfrm>
            <a:off x="1333502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441" y="361681"/>
            <a:ext cx="2681716" cy="229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618" y="614299"/>
            <a:ext cx="4379675" cy="152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 txBox="1"/>
          <p:nvPr/>
        </p:nvSpPr>
        <p:spPr>
          <a:xfrm>
            <a:off x="6111271" y="124191"/>
            <a:ext cx="1773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3D points cloud</a:t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5047238" y="648411"/>
            <a:ext cx="225287" cy="1668909"/>
          </a:xfrm>
          <a:prstGeom prst="rightBrace">
            <a:avLst>
              <a:gd fmla="val 8333" name="adj1"/>
              <a:gd fmla="val 50000" name="adj2"/>
            </a:avLst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7" name="Google Shape;247;p9"/>
          <p:cNvCxnSpPr/>
          <p:nvPr/>
        </p:nvCxnSpPr>
        <p:spPr>
          <a:xfrm>
            <a:off x="5316916" y="1482865"/>
            <a:ext cx="480693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9"/>
          <p:cNvSpPr txBox="1"/>
          <p:nvPr/>
        </p:nvSpPr>
        <p:spPr>
          <a:xfrm>
            <a:off x="314385" y="151641"/>
            <a:ext cx="1157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Exemples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5326" y="2680033"/>
            <a:ext cx="2718831" cy="214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753" y="2585341"/>
            <a:ext cx="4379675" cy="1536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/>
          <p:nvPr/>
        </p:nvSpPr>
        <p:spPr>
          <a:xfrm>
            <a:off x="5024140" y="2594545"/>
            <a:ext cx="225287" cy="1668909"/>
          </a:xfrm>
          <a:prstGeom prst="rightBrace">
            <a:avLst>
              <a:gd fmla="val 8333" name="adj1"/>
              <a:gd fmla="val 50000" name="adj2"/>
            </a:avLst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2" name="Google Shape;252;p9"/>
          <p:cNvCxnSpPr/>
          <p:nvPr/>
        </p:nvCxnSpPr>
        <p:spPr>
          <a:xfrm>
            <a:off x="5272525" y="3428999"/>
            <a:ext cx="480693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3" name="Google Shape;25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4309" y="4754543"/>
            <a:ext cx="2514312" cy="18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064" y="4566621"/>
            <a:ext cx="4246781" cy="16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/>
          <p:nvPr/>
        </p:nvSpPr>
        <p:spPr>
          <a:xfrm>
            <a:off x="5061876" y="4540680"/>
            <a:ext cx="225287" cy="1668909"/>
          </a:xfrm>
          <a:prstGeom prst="rightBrace">
            <a:avLst>
              <a:gd fmla="val 8333" name="adj1"/>
              <a:gd fmla="val 50000" name="adj2"/>
            </a:avLst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6" name="Google Shape;256;p9"/>
          <p:cNvCxnSpPr/>
          <p:nvPr/>
        </p:nvCxnSpPr>
        <p:spPr>
          <a:xfrm>
            <a:off x="5249427" y="5399557"/>
            <a:ext cx="480693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te">
  <a:themeElements>
    <a:clrScheme name="Facett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2020-06-01T16:49:37Z</dcterms:created>
  <dc:creator>LENOVO</dc:creator>
</cp:coreProperties>
</file>